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2.svg" ContentType="image/svg+xml"/>
  <Override PartName="/ppt/media/image4.svg" ContentType="image/svg+xml"/>
  <Override PartName="/ppt/media/image6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</p:sldIdLst>
  <p:sldSz cx="18288000" cy="10287000"/>
  <p:notesSz cx="6858000" cy="9144000"/>
  <p:embeddedFontLst>
    <p:embeddedFont>
      <p:font typeface="Arial Bold" panose="020B0704020202020204"/>
      <p:bold r:id="rId65"/>
    </p:embeddedFont>
    <p:embeddedFont>
      <p:font typeface="Overpass" panose="00000500000000000000"/>
      <p:regular r:id="rId66"/>
    </p:embeddedFont>
    <p:embeddedFont>
      <p:font typeface="Calibri" panose="020F0502020204030204" charset="0"/>
      <p:regular r:id="rId67"/>
      <p:bold r:id="rId68"/>
      <p:italic r:id="rId69"/>
      <p:boldItalic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0" Type="http://schemas.openxmlformats.org/officeDocument/2006/relationships/font" Target="fonts/font6.fntdata"/><Relationship Id="rId7" Type="http://schemas.openxmlformats.org/officeDocument/2006/relationships/slide" Target="slides/slide5.xml"/><Relationship Id="rId69" Type="http://schemas.openxmlformats.org/officeDocument/2006/relationships/font" Target="fonts/font5.fntdata"/><Relationship Id="rId68" Type="http://schemas.openxmlformats.org/officeDocument/2006/relationships/font" Target="fonts/font4.fntdata"/><Relationship Id="rId67" Type="http://schemas.openxmlformats.org/officeDocument/2006/relationships/font" Target="fonts/font3.fntdata"/><Relationship Id="rId66" Type="http://schemas.openxmlformats.org/officeDocument/2006/relationships/font" Target="fonts/font2.fntdata"/><Relationship Id="rId65" Type="http://schemas.openxmlformats.org/officeDocument/2006/relationships/font" Target="fonts/font1.fntdata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3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8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9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0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3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4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5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6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7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8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9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0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1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2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3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4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1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4.png"/><Relationship Id="rId1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5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8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9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0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17813" y="4292771"/>
            <a:ext cx="12412654" cy="3272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25"/>
              </a:lnSpc>
            </a:pPr>
            <a:r>
              <a:rPr lang="en-US" sz="1010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XỬ LÍ NGÔN NGỮ TỰ NHIÊN</a:t>
            </a:r>
            <a:endParaRPr lang="en-US" sz="1010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946058" y="-202167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4" y="0"/>
                </a:lnTo>
                <a:lnTo>
                  <a:pt x="6626484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6137">
            <a:off x="-1141266" y="8140963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569636">
            <a:off x="938231" y="-3482238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55510">
            <a:off x="15022831" y="6904521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283182" y="1069975"/>
            <a:ext cx="1172163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Ton Duc Thang University</a:t>
            </a:r>
            <a:endParaRPr lang="en-US" sz="30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283182" y="3731430"/>
            <a:ext cx="11721636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Đồ án cuối kì</a:t>
            </a:r>
            <a:endParaRPr lang="en-US" sz="300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TỔNG QUAN MÔ HÌNH TRANSFORMER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8573" y="2895297"/>
            <a:ext cx="6730252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4. Ba kiến trúc Transformer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9465" y="3648071"/>
            <a:ext cx="17009071" cy="511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4.1. Encoder-only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Mô hình: BERT, RoBERTa, PhoBERT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Ứng dụng: phân loại, NER, similarity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Ưu: hiểu ngữ cảnh mạnh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Nhược: không sinh văn bản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→ Dùng trong Bài 1 – Sentiment Analysis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TỔNG QUAN MÔ HÌNH TRANSFORMER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8573" y="2895297"/>
            <a:ext cx="6730252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4. Ba kiến trúc Transformer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9465" y="3648071"/>
            <a:ext cx="17009071" cy="511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4.2. Encoder–Decoder (Seq2Seq)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Mô hình: MarianMT, T5, BART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Ứng dụng: dịch, tóm tắt, paraphrase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Ưu: mạnh nhất cho input → output   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Nhược: chậm, kiến trúc phức tạp 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→ Dùng trong Bài 2 – Dịch Anh–Việt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TỔNG QUAN MÔ HÌNH TRANSFORMER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8573" y="2895297"/>
            <a:ext cx="6730252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4. Ba kiến trúc Transformer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9465" y="3648071"/>
            <a:ext cx="17009071" cy="5832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4.3. Decoder-only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Mô hình: GPT, LLaMA, Qwen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Ứng dụng: chatbot, sinh văn bản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Ưu: sinh ngôn ngữ cực tốt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Nhược: hiểu input kém hơn encoder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→ Dùng trong Bài 3 – Chatbot Generation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1. Phân loại cảm xúc tiếngViệt (PhoBERT – 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639465" y="3777651"/>
            <a:ext cx="17009071" cy="511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1.1. Nguồn dữ liệu gốc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Dataset: minhtoan/vietnamese-comment-sentiment (HuggingFace)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~13.000 bình luận tiếng Việt, gồm 3 nhãn: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1764030" lvl="2" indent="-588010" algn="l">
              <a:lnSpc>
                <a:spcPts val="5720"/>
              </a:lnSpc>
              <a:buFont typeface="Arial" panose="020B0604020202020204"/>
              <a:buChar char="⚬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0 – tiêu cực (0.013)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1764030" lvl="2" indent="-588010" algn="l">
              <a:lnSpc>
                <a:spcPts val="5720"/>
              </a:lnSpc>
              <a:buFont typeface="Arial" panose="020B0604020202020204"/>
              <a:buChar char="⚬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</a:t>
            </a: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– trung lập (0.48)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1764030" lvl="2" indent="-588010" algn="l">
              <a:lnSpc>
                <a:spcPts val="5720"/>
              </a:lnSpc>
              <a:buFont typeface="Arial" panose="020B0604020202020204"/>
              <a:buChar char="⚬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2 – tích cực (0.2)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32350"/>
            <a:ext cx="952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1. Phân loại cảm xúc tiếngViệt (PhoBERT – 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639465" y="3777651"/>
            <a:ext cx="17009071" cy="7270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1.2. Tiền xử lí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Pipeline xử lý gồm: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Chọn trường văn bản chính: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     </a:t>
            </a: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→ nếu Content rỗng thì dùng BriefContent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Loại</a:t>
            </a: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dữ liệu thiếu, strip khoảng trắng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</p:txBody>
      </p:sp>
      <p:sp>
        <p:nvSpPr>
          <p:cNvPr id="9" name="Freeform 9"/>
          <p:cNvSpPr/>
          <p:nvPr/>
        </p:nvSpPr>
        <p:spPr>
          <a:xfrm>
            <a:off x="2963048" y="7694820"/>
            <a:ext cx="10387921" cy="2592180"/>
          </a:xfrm>
          <a:custGeom>
            <a:avLst/>
            <a:gdLst/>
            <a:ahLst/>
            <a:cxnLst/>
            <a:rect l="l" t="t" r="r" b="b"/>
            <a:pathLst>
              <a:path w="10387921" h="2592180">
                <a:moveTo>
                  <a:pt x="0" y="0"/>
                </a:moveTo>
                <a:lnTo>
                  <a:pt x="10387921" y="0"/>
                </a:lnTo>
                <a:lnTo>
                  <a:pt x="10387921" y="2592180"/>
                </a:lnTo>
                <a:lnTo>
                  <a:pt x="0" y="25921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32350"/>
            <a:ext cx="952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1. Phân loại cảm xúc tiếngViệt (PhoBERT – 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639465" y="3777651"/>
            <a:ext cx="17009071" cy="439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1.2. Tiền xử lí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Chuẩn hóa nhãn về dạng số (0/1/2)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Ép nhãn về ClassLabel để chia stratified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705198" y="5478013"/>
            <a:ext cx="10903621" cy="1587439"/>
          </a:xfrm>
          <a:custGeom>
            <a:avLst/>
            <a:gdLst/>
            <a:ahLst/>
            <a:cxnLst/>
            <a:rect l="l" t="t" r="r" b="b"/>
            <a:pathLst>
              <a:path w="10903621" h="1587439">
                <a:moveTo>
                  <a:pt x="0" y="0"/>
                </a:moveTo>
                <a:lnTo>
                  <a:pt x="10903621" y="0"/>
                </a:lnTo>
                <a:lnTo>
                  <a:pt x="10903621" y="1587439"/>
                </a:lnTo>
                <a:lnTo>
                  <a:pt x="0" y="15874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705198" y="8437823"/>
            <a:ext cx="10945273" cy="1550053"/>
          </a:xfrm>
          <a:custGeom>
            <a:avLst/>
            <a:gdLst/>
            <a:ahLst/>
            <a:cxnLst/>
            <a:rect l="l" t="t" r="r" b="b"/>
            <a:pathLst>
              <a:path w="10945273" h="1550053">
                <a:moveTo>
                  <a:pt x="0" y="0"/>
                </a:moveTo>
                <a:lnTo>
                  <a:pt x="10945273" y="0"/>
                </a:lnTo>
                <a:lnTo>
                  <a:pt x="10945273" y="1550053"/>
                </a:lnTo>
                <a:lnTo>
                  <a:pt x="0" y="15500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32350"/>
            <a:ext cx="952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1. Phân loại cảm xúc tiếngViệt (PhoBERT – 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639465" y="3777651"/>
            <a:ext cx="17009071" cy="439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1.2. Tiền xử lí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Chia tập 80% – 10% – 10% (stratify theo nhãn)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Kết quả cuối cùng: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389932" y="5471559"/>
            <a:ext cx="15050445" cy="1614265"/>
          </a:xfrm>
          <a:custGeom>
            <a:avLst/>
            <a:gdLst/>
            <a:ahLst/>
            <a:cxnLst/>
            <a:rect l="l" t="t" r="r" b="b"/>
            <a:pathLst>
              <a:path w="15050445" h="1614265">
                <a:moveTo>
                  <a:pt x="0" y="0"/>
                </a:moveTo>
                <a:lnTo>
                  <a:pt x="15050445" y="0"/>
                </a:lnTo>
                <a:lnTo>
                  <a:pt x="15050445" y="1614265"/>
                </a:lnTo>
                <a:lnTo>
                  <a:pt x="0" y="16142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74" r="-107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89932" y="8171123"/>
            <a:ext cx="15050445" cy="2295193"/>
          </a:xfrm>
          <a:custGeom>
            <a:avLst/>
            <a:gdLst/>
            <a:ahLst/>
            <a:cxnLst/>
            <a:rect l="l" t="t" r="r" b="b"/>
            <a:pathLst>
              <a:path w="15050445" h="2295193">
                <a:moveTo>
                  <a:pt x="0" y="0"/>
                </a:moveTo>
                <a:lnTo>
                  <a:pt x="15050445" y="0"/>
                </a:lnTo>
                <a:lnTo>
                  <a:pt x="15050445" y="2295193"/>
                </a:lnTo>
                <a:lnTo>
                  <a:pt x="0" y="22951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32350"/>
            <a:ext cx="952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1. Phân loại cảm xúc tiếngViệt (PhoBERT – 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639465" y="3777651"/>
            <a:ext cx="17009071" cy="586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1.3. Sinh dữ liệu synthetic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Lý do cần synthetic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Lớp tiêu cực quá ít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Mô hình bị bias sang trung lập/tích cực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Cần thêm câu đa dạng để học cảm xúc tốt hơn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Cách sinh dữ liệu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Sử dụng GPT-4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Sinh nhiều batch → ~1200 câu synthetic tiêu cực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32350"/>
            <a:ext cx="952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1. Phân loại cảm xúc tiếngViệt (PhoBERT – 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639465" y="3777651"/>
            <a:ext cx="17009071" cy="5832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1.3. Sinh dữ liệu synthetic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Lọc &amp; làm sạch synthetic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Loại câu quá ngắn (&lt; 8 từ)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Loại câu chứa từ cấm / nội dung nhạy cảm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Loại câu trùng</a:t>
            </a: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lặp (Levenshtein similarity)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Dù</a:t>
            </a: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ng LLM kiểm tra lại nhãn (“self-check”)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Kết quả: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</p:txBody>
      </p:sp>
      <p:sp>
        <p:nvSpPr>
          <p:cNvPr id="9" name="Freeform 9"/>
          <p:cNvSpPr/>
          <p:nvPr/>
        </p:nvSpPr>
        <p:spPr>
          <a:xfrm>
            <a:off x="1028700" y="8848629"/>
            <a:ext cx="15411677" cy="1117347"/>
          </a:xfrm>
          <a:custGeom>
            <a:avLst/>
            <a:gdLst/>
            <a:ahLst/>
            <a:cxnLst/>
            <a:rect l="l" t="t" r="r" b="b"/>
            <a:pathLst>
              <a:path w="15411677" h="1117347">
                <a:moveTo>
                  <a:pt x="0" y="0"/>
                </a:moveTo>
                <a:lnTo>
                  <a:pt x="15411677" y="0"/>
                </a:lnTo>
                <a:lnTo>
                  <a:pt x="15411677" y="1117347"/>
                </a:lnTo>
                <a:lnTo>
                  <a:pt x="0" y="11173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04415" y="3958626"/>
            <a:ext cx="9719298" cy="6268059"/>
          </a:xfrm>
          <a:custGeom>
            <a:avLst/>
            <a:gdLst/>
            <a:ahLst/>
            <a:cxnLst/>
            <a:rect l="l" t="t" r="r" b="b"/>
            <a:pathLst>
              <a:path w="9719298" h="6268059">
                <a:moveTo>
                  <a:pt x="0" y="0"/>
                </a:moveTo>
                <a:lnTo>
                  <a:pt x="9719297" y="0"/>
                </a:lnTo>
                <a:lnTo>
                  <a:pt x="9719297" y="6268059"/>
                </a:lnTo>
                <a:lnTo>
                  <a:pt x="0" y="62680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39238" y="4832350"/>
            <a:ext cx="952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1. Phân loại cảm xúc tiếngViệt (PhoBERT – 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639465" y="3777651"/>
            <a:ext cx="7517544" cy="219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5"/>
              </a:lnSpc>
            </a:pPr>
            <a:r>
              <a:rPr lang="en-US" sz="399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1.3. Sinh dữ liệu synthetic</a:t>
            </a:r>
            <a:endParaRPr lang="en-US" sz="399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595"/>
              </a:lnSpc>
            </a:pPr>
            <a:r>
              <a:rPr lang="en-US" sz="399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Phân bố trước và sau synthetic:</a:t>
            </a:r>
            <a:endParaRPr lang="en-US" sz="399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595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70842" y="5521139"/>
            <a:ext cx="8496705" cy="9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0"/>
              </a:lnSpc>
            </a:pPr>
            <a:r>
              <a:rPr lang="en-US" sz="66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THÀNH VIÊN NHÓM</a:t>
            </a:r>
            <a:endParaRPr lang="en-US" sz="66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538866" y="-571500"/>
            <a:ext cx="4697821" cy="4051628"/>
          </a:xfrm>
          <a:custGeom>
            <a:avLst/>
            <a:gdLst/>
            <a:ahLst/>
            <a:cxnLst/>
            <a:rect l="l" t="t" r="r" b="b"/>
            <a:pathLst>
              <a:path w="4697821" h="4051628">
                <a:moveTo>
                  <a:pt x="0" y="0"/>
                </a:moveTo>
                <a:lnTo>
                  <a:pt x="4697821" y="0"/>
                </a:lnTo>
                <a:lnTo>
                  <a:pt x="4697821" y="4051628"/>
                </a:lnTo>
                <a:lnTo>
                  <a:pt x="0" y="40516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569636">
            <a:off x="1226720" y="-1744023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83182" y="1069975"/>
            <a:ext cx="1172163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Ton Duc Thang University</a:t>
            </a:r>
            <a:endParaRPr lang="en-US" sz="30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Freeform 7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756944" y="6704466"/>
            <a:ext cx="5524500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</a:p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Nguyễn Văn Duy - 52200202</a:t>
            </a:r>
            <a:endParaRPr lang="en-US" sz="30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Trần Huỳnh Anh Thy - 52200215</a:t>
            </a:r>
            <a:endParaRPr lang="en-US" sz="30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Lê Phúc Anh - 52300091</a:t>
            </a:r>
            <a:endParaRPr lang="en-US" sz="30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id="9" name="Freeform 9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70842" y="2112032"/>
            <a:ext cx="8496705" cy="1740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0"/>
              </a:lnSpc>
            </a:pPr>
            <a:r>
              <a:rPr lang="en-US" sz="66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NGƯỜI HƯỚNG DẪN</a:t>
            </a:r>
            <a:endParaRPr lang="en-US" sz="66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147863" y="3769124"/>
            <a:ext cx="4514850" cy="53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PGS Lê Anh Cường</a:t>
            </a:r>
            <a:endParaRPr lang="en-US" sz="40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32350"/>
            <a:ext cx="952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Machine Translation (MarianMT EN→VI)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639465" y="3777651"/>
            <a:ext cx="17009071" cy="511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2.1. Nguồn dữ liệu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Dataset: OPUS-100 (EN–VI)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Bộ dữ liệu dịch song ngữ tiêu chuẩn cho nghiên cứu MT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Chất lượng tốt, văn phong trang trọng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Tải qua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</p:txBody>
      </p:sp>
      <p:sp>
        <p:nvSpPr>
          <p:cNvPr id="9" name="Freeform 9"/>
          <p:cNvSpPr/>
          <p:nvPr/>
        </p:nvSpPr>
        <p:spPr>
          <a:xfrm>
            <a:off x="3177918" y="7546224"/>
            <a:ext cx="9958180" cy="2096459"/>
          </a:xfrm>
          <a:custGeom>
            <a:avLst/>
            <a:gdLst/>
            <a:ahLst/>
            <a:cxnLst/>
            <a:rect l="l" t="t" r="r" b="b"/>
            <a:pathLst>
              <a:path w="9958180" h="2096459">
                <a:moveTo>
                  <a:pt x="0" y="0"/>
                </a:moveTo>
                <a:lnTo>
                  <a:pt x="9958181" y="0"/>
                </a:lnTo>
                <a:lnTo>
                  <a:pt x="9958181" y="2096459"/>
                </a:lnTo>
                <a:lnTo>
                  <a:pt x="0" y="20964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32350"/>
            <a:ext cx="952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Machine Translation (MarianMT EN→VI)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639465" y="3777651"/>
            <a:ext cx="17009071" cy="2954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2.3. Tiền xử lí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Tách English (nguồn)và Vietnamese (đích)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</p:txBody>
      </p:sp>
      <p:sp>
        <p:nvSpPr>
          <p:cNvPr id="9" name="Freeform 9"/>
          <p:cNvSpPr/>
          <p:nvPr/>
        </p:nvSpPr>
        <p:spPr>
          <a:xfrm>
            <a:off x="2908204" y="5345498"/>
            <a:ext cx="10427166" cy="1627471"/>
          </a:xfrm>
          <a:custGeom>
            <a:avLst/>
            <a:gdLst/>
            <a:ahLst/>
            <a:cxnLst/>
            <a:rect l="l" t="t" r="r" b="b"/>
            <a:pathLst>
              <a:path w="10427166" h="1627471">
                <a:moveTo>
                  <a:pt x="0" y="0"/>
                </a:moveTo>
                <a:lnTo>
                  <a:pt x="10427166" y="0"/>
                </a:lnTo>
                <a:lnTo>
                  <a:pt x="10427166" y="1627470"/>
                </a:lnTo>
                <a:lnTo>
                  <a:pt x="0" y="16274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753968" y="6789519"/>
            <a:ext cx="9686410" cy="3993068"/>
          </a:xfrm>
          <a:custGeom>
            <a:avLst/>
            <a:gdLst/>
            <a:ahLst/>
            <a:cxnLst/>
            <a:rect l="l" t="t" r="r" b="b"/>
            <a:pathLst>
              <a:path w="9686410" h="3993068">
                <a:moveTo>
                  <a:pt x="0" y="0"/>
                </a:moveTo>
                <a:lnTo>
                  <a:pt x="9686409" y="0"/>
                </a:lnTo>
                <a:lnTo>
                  <a:pt x="9686409" y="3993068"/>
                </a:lnTo>
                <a:lnTo>
                  <a:pt x="0" y="39930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44227" y="7058693"/>
            <a:ext cx="6590478" cy="511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Tokenize phía nguồn (EN): giới hạn 128 token, truncation, padding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= max_length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32350"/>
            <a:ext cx="952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Machine Translation (MarianMT EN→VI)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639465" y="3777651"/>
            <a:ext cx="17009071" cy="439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2.3. Tiền xử lí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-Tokenize phía đích (VI) bằng as_target_tokenizer(): giúp Marian xử lý correctly target side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</p:txBody>
      </p:sp>
      <p:sp>
        <p:nvSpPr>
          <p:cNvPr id="9" name="Freeform 9"/>
          <p:cNvSpPr/>
          <p:nvPr/>
        </p:nvSpPr>
        <p:spPr>
          <a:xfrm>
            <a:off x="5546809" y="5521325"/>
            <a:ext cx="9736569" cy="4604114"/>
          </a:xfrm>
          <a:custGeom>
            <a:avLst/>
            <a:gdLst/>
            <a:ahLst/>
            <a:cxnLst/>
            <a:rect l="l" t="t" r="r" b="b"/>
            <a:pathLst>
              <a:path w="9736569" h="4604114">
                <a:moveTo>
                  <a:pt x="0" y="0"/>
                </a:moveTo>
                <a:lnTo>
                  <a:pt x="9736568" y="0"/>
                </a:lnTo>
                <a:lnTo>
                  <a:pt x="9736568" y="4604114"/>
                </a:lnTo>
                <a:lnTo>
                  <a:pt x="0" y="46041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32350"/>
            <a:ext cx="952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Machine Translation (MarianMT EN→VI)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639465" y="3777651"/>
            <a:ext cx="17009071" cy="6551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2.3. Tiền xử lí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-Gán nhãn (labels)từ token ID của câu tiếng Việt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-Áp dụng tiền xử lý lên toàn dataset bằng .map()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-Sử dụng DataCollatorForSeq2Seq để: pad động theo batch, xây dựng attention mask, chuẩn hóa input cho trainer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</p:txBody>
      </p:sp>
      <p:sp>
        <p:nvSpPr>
          <p:cNvPr id="9" name="Freeform 9"/>
          <p:cNvSpPr/>
          <p:nvPr/>
        </p:nvSpPr>
        <p:spPr>
          <a:xfrm>
            <a:off x="2316740" y="7506933"/>
            <a:ext cx="13362972" cy="2582595"/>
          </a:xfrm>
          <a:custGeom>
            <a:avLst/>
            <a:gdLst/>
            <a:ahLst/>
            <a:cxnLst/>
            <a:rect l="l" t="t" r="r" b="b"/>
            <a:pathLst>
              <a:path w="13362972" h="2582595">
                <a:moveTo>
                  <a:pt x="0" y="0"/>
                </a:moveTo>
                <a:lnTo>
                  <a:pt x="13362972" y="0"/>
                </a:lnTo>
                <a:lnTo>
                  <a:pt x="13362972" y="2582595"/>
                </a:lnTo>
                <a:lnTo>
                  <a:pt x="0" y="25825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100285" y="4496938"/>
            <a:ext cx="10707049" cy="5482009"/>
          </a:xfrm>
          <a:custGeom>
            <a:avLst/>
            <a:gdLst/>
            <a:ahLst/>
            <a:cxnLst/>
            <a:rect l="l" t="t" r="r" b="b"/>
            <a:pathLst>
              <a:path w="10707049" h="5482009">
                <a:moveTo>
                  <a:pt x="0" y="0"/>
                </a:moveTo>
                <a:lnTo>
                  <a:pt x="10707049" y="0"/>
                </a:lnTo>
                <a:lnTo>
                  <a:pt x="10707049" y="5482009"/>
                </a:lnTo>
                <a:lnTo>
                  <a:pt x="0" y="54820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Machine Translation (MarianMT EN→VI)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639465" y="3777651"/>
            <a:ext cx="17009071" cy="439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2.3. Tiền xử lí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Kết quả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38650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Machine Translation (MarianMT EN→VI)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639465" y="3777651"/>
            <a:ext cx="17009071" cy="586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2.4. Synthetic data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Lý do cần synthetic dù dataset lớn: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OPUS-100 thiên về văn bản formal → ít hội thoại đời thường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Mô hình dịch chưa tự nhiên → cần bổ sung dữ liệu ngắn, khẩu ngữ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Cách sinh synthetic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Tạo file: synthetic_mt_en_vi.jsonl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Sinh ~200 câu EN–VI bằng GPT-4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199183" y="4341719"/>
            <a:ext cx="8088817" cy="5945281"/>
          </a:xfrm>
          <a:custGeom>
            <a:avLst/>
            <a:gdLst/>
            <a:ahLst/>
            <a:cxnLst/>
            <a:rect l="l" t="t" r="r" b="b"/>
            <a:pathLst>
              <a:path w="8088817" h="5945281">
                <a:moveTo>
                  <a:pt x="0" y="0"/>
                </a:moveTo>
                <a:lnTo>
                  <a:pt x="8088817" y="0"/>
                </a:lnTo>
                <a:lnTo>
                  <a:pt x="8088817" y="5945281"/>
                </a:lnTo>
                <a:lnTo>
                  <a:pt x="0" y="59452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4305" y="3477465"/>
            <a:ext cx="15045407" cy="10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Machine Translation (MarianMT EN→VI)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l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639465" y="3777651"/>
            <a:ext cx="17009071" cy="5832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2.4. Synthetic data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Lọc dữ liệu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Loại câu tiếng Anh &gt; 20 từ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Loại câu dịch sai, thiếu tự nhiên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Loại câu trùng lặp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Dùng LLM để</a:t>
            </a: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kiểm tra nghĩa lần cuối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4305" y="3477465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3. Chatbot QA (Qwen3-0.6B)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9465" y="3777651"/>
            <a:ext cx="17009071" cy="6551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3.1. Nguồn dữ liệu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Dataset tự thu thập: Vietnamese_chatbot_2.csv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Cấu trúc: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question: câu hỏi người dùng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82015" lvl="1" indent="-440690" algn="l">
              <a:lnSpc>
                <a:spcPts val="5720"/>
              </a:lnSpc>
              <a:buFont typeface="Arial" panose="020B0604020202020204"/>
              <a:buChar char="•"/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answers:</a:t>
            </a: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câu trả lời tương ứng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57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34305" y="3477465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3. Chatbot QA (Qwen3-0.6B)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9465" y="3777651"/>
            <a:ext cx="17009071" cy="367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3.2. Tiền xử lí 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- Loại bỏ dòng rỗng hoặc quá ngắn 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- Chuẩn hóa formatInstruction Tuning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- Kết quả sau khi lọc, lưu thànhJSONL: base_data.jsonl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  <a:r>
              <a:rPr lang="en-US" sz="40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- Kết quả sau cùng:</a:t>
            </a:r>
            <a:endParaRPr lang="en-US" sz="40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4102895" y="8187330"/>
            <a:ext cx="9556351" cy="1070970"/>
          </a:xfrm>
          <a:custGeom>
            <a:avLst/>
            <a:gdLst/>
            <a:ahLst/>
            <a:cxnLst/>
            <a:rect l="l" t="t" r="r" b="b"/>
            <a:pathLst>
              <a:path w="9556351" h="1070970">
                <a:moveTo>
                  <a:pt x="0" y="0"/>
                </a:moveTo>
                <a:lnTo>
                  <a:pt x="9556351" y="0"/>
                </a:lnTo>
                <a:lnTo>
                  <a:pt x="9556351" y="1070970"/>
                </a:lnTo>
                <a:lnTo>
                  <a:pt x="0" y="1070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9465" y="3787176"/>
            <a:ext cx="17009071" cy="699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3.3. Synthetic data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- Lí do: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Trả lời gốc ngắn, chưa tự nhiên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Câu hỏi lặp cấu trúc, thiếu đa dạng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Nhiều câu “teen-code”, không phù hợp chatbot lịch sự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Chatbot cần văn phong hỗ trợ, mềm mại, lịch thiệp hơn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- Sinh thêm 5k mẫu để: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Tăng độ đa dạng câu hỏi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Mượt hóa câu trả lời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Điều chỉnh văn phong trợ lý ảo lịch sự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634305" y="3477465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3. Chatbot QA (Qwen3-0.6B)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GIỚI THIỆU, MỤC TIÊU DỰ ÁN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6137">
            <a:off x="-1062919" y="8217054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569636">
            <a:off x="577491" y="-2739858"/>
            <a:ext cx="4897186" cy="8440915"/>
          </a:xfrm>
          <a:custGeom>
            <a:avLst/>
            <a:gdLst/>
            <a:ahLst/>
            <a:cxnLst/>
            <a:rect l="l" t="t" r="r" b="b"/>
            <a:pathLst>
              <a:path w="4897186" h="8440915">
                <a:moveTo>
                  <a:pt x="0" y="0"/>
                </a:moveTo>
                <a:lnTo>
                  <a:pt x="4897186" y="0"/>
                </a:lnTo>
                <a:lnTo>
                  <a:pt x="4897186" y="8440915"/>
                </a:lnTo>
                <a:lnTo>
                  <a:pt x="0" y="84409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7600950" y="3600450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6B2A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21212" y="3654441"/>
            <a:ext cx="14929554" cy="50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5"/>
              </a:lnSpc>
            </a:pPr>
            <a:r>
              <a:rPr lang="en-US" sz="398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NLP phát triển mạnh nhờ Transformer và LLMs.</a:t>
            </a:r>
            <a:endParaRPr lang="en-US" sz="398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3985"/>
              </a:lnSpc>
            </a:pPr>
            <a:r>
              <a:rPr lang="en-US" sz="398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</a:t>
            </a:r>
            <a:r>
              <a:rPr lang="en-US" sz="398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398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Ứng</a:t>
            </a:r>
            <a:r>
              <a:rPr lang="en-US" sz="398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dụng NLP tại Việt Nam: Phân tích cảm xúc, tóm tắt, dịch máy, chatbot, trợ lý ảo…</a:t>
            </a:r>
            <a:endParaRPr lang="en-US" sz="398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3985"/>
              </a:lnSpc>
            </a:pPr>
            <a:r>
              <a:rPr lang="en-US" sz="398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Vấn đề:</a:t>
            </a:r>
            <a:endParaRPr lang="en-US" sz="398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3985"/>
              </a:lnSpc>
            </a:pPr>
            <a:r>
              <a:rPr lang="en-US" sz="398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+ NLP tiếng Việt cần fine-tuning theo từng tác vụ.</a:t>
            </a:r>
            <a:endParaRPr lang="en-US" sz="398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3985"/>
              </a:lnSpc>
            </a:pPr>
            <a:r>
              <a:rPr lang="en-US" sz="398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+ Thiếu dữ liệu tiếng Việt → cần synthetic data sinh từ LLM.</a:t>
            </a:r>
            <a:endParaRPr lang="en-US" sz="398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3985"/>
              </a:lnSpc>
            </a:pPr>
            <a:r>
              <a:rPr lang="en-US" sz="398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Mục tiêu dự án:</a:t>
            </a:r>
            <a:endParaRPr lang="en-US" sz="398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3985"/>
              </a:lnSpc>
            </a:pPr>
            <a:r>
              <a:rPr lang="en-US" sz="398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Xây dựng quy trình hoàn chỉnh: xử lý dữ liệu → thiết kế pipeline → fine-tuning → đánh giá mô hình.</a:t>
            </a:r>
            <a:endParaRPr lang="en-US" sz="398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3985"/>
              </a:lnSpc>
            </a:pPr>
          </a:p>
        </p:txBody>
      </p:sp>
      <p:sp>
        <p:nvSpPr>
          <p:cNvPr id="11" name="TextBox 11"/>
          <p:cNvSpPr txBox="1"/>
          <p:nvPr/>
        </p:nvSpPr>
        <p:spPr>
          <a:xfrm>
            <a:off x="1210980" y="2770458"/>
            <a:ext cx="6730252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1. Giới thiệu chung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309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MÔ TẢ DỮ LIỆU VÀ SYNTHETIC DATA GENERATION PROCESS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4305" y="3477465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3. Chatbot QA (Qwen3-0.6B)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4305" y="3853851"/>
            <a:ext cx="8078002" cy="4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3.3. Synthetic data 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3470"/>
              </a:lnSpc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- Phương pháp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3470"/>
              </a:lnSpc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1) Paraphrase câu hỏi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535305" lvl="1" indent="-267335" algn="l">
              <a:lnSpc>
                <a:spcPts val="3470"/>
              </a:lnSpc>
              <a:buFont typeface="Arial" panose="020B0604020202020204"/>
              <a:buChar char="•"/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Tạo 5 template biến đổi câu hỏi gốc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535305" lvl="1" indent="-267335" algn="l">
              <a:lnSpc>
                <a:spcPts val="3470"/>
              </a:lnSpc>
              <a:buFont typeface="Arial" panose="020B0604020202020204"/>
              <a:buChar char="•"/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Giữ nguyên nghĩa, thay đổi cách diễn đạt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535305" lvl="1" indent="-267335" algn="l">
              <a:lnSpc>
                <a:spcPts val="3470"/>
              </a:lnSpc>
              <a:buFont typeface="Arial" panose="020B0604020202020204"/>
              <a:buChar char="•"/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Ví dụ: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535305" lvl="1" indent="-267335" algn="l">
              <a:lnSpc>
                <a:spcPts val="3470"/>
              </a:lnSpc>
              <a:buFont typeface="Arial" panose="020B0604020202020204"/>
              <a:buChar char="•"/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Gốc: “Có crush ai không?”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535305" lvl="1" indent="-267335" algn="l">
              <a:lnSpc>
                <a:spcPts val="3470"/>
              </a:lnSpc>
              <a:buFont typeface="Arial" panose="020B0604020202020204"/>
              <a:buChar char="•"/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Synthetic: “Mình đang thắc mắc: Có crush ai không?”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3470"/>
              </a:lnSpc>
            </a:pPr>
          </a:p>
          <a:p>
            <a:pPr algn="l">
              <a:lnSpc>
                <a:spcPts val="2470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9204043" y="3610964"/>
            <a:ext cx="8078002" cy="4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2) Mở rộng câu trả lời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535305" lvl="1" indent="-267335" algn="l">
              <a:lnSpc>
                <a:spcPts val="3470"/>
              </a:lnSpc>
              <a:buFont typeface="Arial" panose="020B0604020202020204"/>
              <a:buChar char="•"/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Tạo 5 mẫu mở rộng (đuôi câu) để câu trả lời: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1070610" lvl="2" indent="-356870" algn="l">
              <a:lnSpc>
                <a:spcPts val="3470"/>
              </a:lnSpc>
              <a:buFont typeface="Arial" panose="020B0604020202020204"/>
              <a:buChar char="⚬"/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lịch sự hơn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1070610" lvl="2" indent="-356870" algn="l">
              <a:lnSpc>
                <a:spcPts val="3470"/>
              </a:lnSpc>
              <a:buFont typeface="Arial" panose="020B0604020202020204"/>
              <a:buChar char="⚬"/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tự</a:t>
            </a: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nhiên hơn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1070610" lvl="2" indent="-356870" algn="l">
              <a:lnSpc>
                <a:spcPts val="3470"/>
              </a:lnSpc>
              <a:buFont typeface="Arial" panose="020B0604020202020204"/>
              <a:buChar char="⚬"/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đúng phong cách chatbot hỗ trợ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3470"/>
              </a:lnSpc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Ví dụ: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535305" lvl="1" indent="-267335" algn="l">
              <a:lnSpc>
                <a:spcPts val="3470"/>
              </a:lnSpc>
              <a:buFont typeface="Arial" panose="020B0604020202020204"/>
              <a:buChar char="•"/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Gốc: “Có 1 bạn cùng lớp”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535305" lvl="1" indent="-267335" algn="l">
              <a:lnSpc>
                <a:spcPts val="3470"/>
              </a:lnSpc>
              <a:buFont typeface="Arial" panose="020B0604020202020204"/>
              <a:buChar char="•"/>
            </a:pPr>
            <a:r>
              <a:rPr lang="en-US" sz="248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Synthetic: “Có 1 bạn cùng lớp. Chúc bạn một ngày tốt lành!”</a:t>
            </a:r>
            <a:endParaRPr lang="en-US" sz="248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247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PHƯƠNG PHÁP VÀ CHI TIẾT HUẤN LUYỆN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99084" y="2494969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1. Chuẩn hóa dữ liệu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9084" y="2876267"/>
            <a:ext cx="7017739" cy="699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1.1. Làm sạch văn bản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Loại HTML, ký tự lỗi Unicode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Chuẩn hóa dấu tiếng Việt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Xóa khoảng trắng dư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Loại mẫu quá ngắn (&lt;3 ký tự)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1.2.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Lọc dữ liệu không hợp lệ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Bài 1: thiếu label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Bài 2: thiếu EN hoặc VI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Bài 3: thiếu câu trả lời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  <a:p>
            <a:pPr algn="l">
              <a:lnSpc>
                <a:spcPts val="5020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7616823" y="2857217"/>
            <a:ext cx="10107164" cy="762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1.3. Định dạng lại theo mô hình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Bài 1 (PhoBERT): {"text": "...", "label": ...}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Bài 2 (MarianMT): {"translation": {"en": "...", "vi": "..."}}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Bà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 3 (Qwen): {"instruction": ".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..",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"input": "", "output": "..."}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4. Chia tập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80% / 10% / 10%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Bài 1: stratify theo label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Bài 2: shuffle + giảm mẫu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Bài 3: shuffle ngẫu nhiên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9084" y="5143500"/>
            <a:ext cx="15841293" cy="4292781"/>
          </a:xfrm>
          <a:custGeom>
            <a:avLst/>
            <a:gdLst/>
            <a:ahLst/>
            <a:cxnLst/>
            <a:rect l="l" t="t" r="r" b="b"/>
            <a:pathLst>
              <a:path w="15841293" h="4292781">
                <a:moveTo>
                  <a:pt x="0" y="0"/>
                </a:moveTo>
                <a:lnTo>
                  <a:pt x="15841293" y="0"/>
                </a:lnTo>
                <a:lnTo>
                  <a:pt x="15841293" y="4292781"/>
                </a:lnTo>
                <a:lnTo>
                  <a:pt x="0" y="42927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PHƯƠNG PHÁP VÀ CHI TIẾT HUẤN LUYỆN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9084" y="2494969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Fine-tune PhoBERT (Encoder-only)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9084" y="2876267"/>
            <a:ext cx="17009071" cy="259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Mô hình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vinai/phobert-base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okenizer Roberta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-style (slow toke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nizer bắt buộc)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9084" y="3669863"/>
            <a:ext cx="14684294" cy="6126560"/>
          </a:xfrm>
          <a:custGeom>
            <a:avLst/>
            <a:gdLst/>
            <a:ahLst/>
            <a:cxnLst/>
            <a:rect l="l" t="t" r="r" b="b"/>
            <a:pathLst>
              <a:path w="14684294" h="6126560">
                <a:moveTo>
                  <a:pt x="0" y="0"/>
                </a:moveTo>
                <a:lnTo>
                  <a:pt x="14684293" y="0"/>
                </a:lnTo>
                <a:lnTo>
                  <a:pt x="14684293" y="6126559"/>
                </a:lnTo>
                <a:lnTo>
                  <a:pt x="0" y="61265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PHƯƠNG PHÁP VÀ CHI TIẾT HUẤN LUYỆN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9084" y="2494969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Fine-tune PhoBERT (Encoder-only)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9084" y="2876267"/>
            <a:ext cx="17009071" cy="1337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Mô hình phân loại cảm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xúc 3 lớp được khởi tạo từ checkpoi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nt PhoBERT: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038126" y="3307590"/>
            <a:ext cx="7085586" cy="5183666"/>
          </a:xfrm>
          <a:custGeom>
            <a:avLst/>
            <a:gdLst/>
            <a:ahLst/>
            <a:cxnLst/>
            <a:rect l="l" t="t" r="r" b="b"/>
            <a:pathLst>
              <a:path w="7085586" h="5183666">
                <a:moveTo>
                  <a:pt x="0" y="0"/>
                </a:moveTo>
                <a:lnTo>
                  <a:pt x="7085586" y="0"/>
                </a:lnTo>
                <a:lnTo>
                  <a:pt x="7085586" y="5183666"/>
                </a:lnTo>
                <a:lnTo>
                  <a:pt x="0" y="51836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PHƯƠNG PHÁP VÀ CHI TIẾT HUẤN LUYỆN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9084" y="2494969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Fine-tune PhoBERT (Encoder-only)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9084" y="2876267"/>
            <a:ext cx="17009071" cy="385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Tokenization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max_le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ngth = 256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padding = "ma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x_length"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truncation = True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→ tạo các tensor: i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nput_ids, attention_mask, labels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9084" y="3947876"/>
            <a:ext cx="15045407" cy="3370562"/>
          </a:xfrm>
          <a:custGeom>
            <a:avLst/>
            <a:gdLst/>
            <a:ahLst/>
            <a:cxnLst/>
            <a:rect l="l" t="t" r="r" b="b"/>
            <a:pathLst>
              <a:path w="15045407" h="3370562">
                <a:moveTo>
                  <a:pt x="0" y="0"/>
                </a:moveTo>
                <a:lnTo>
                  <a:pt x="15045406" y="0"/>
                </a:lnTo>
                <a:lnTo>
                  <a:pt x="15045406" y="3370562"/>
                </a:lnTo>
                <a:lnTo>
                  <a:pt x="0" y="33705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PHƯƠNG PHÁP VÀ CHI TIẾT HUẤN LUYỆN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9084" y="2494969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Fine-tune PhoBERT (Encoder-only)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9084" y="2876267"/>
            <a:ext cx="17009071" cy="1337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Hàm đánh giá và metric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599084" y="7399875"/>
            <a:ext cx="17009071" cy="3223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·Accuracy: đánh giá độ chính xác chung.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·F1-macro: quan trọng hơn vì dữ liệu mất cân bằng → mỗi lớp được cho trọng số như nhau.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124283" y="2733243"/>
            <a:ext cx="6999430" cy="6866361"/>
          </a:xfrm>
          <a:custGeom>
            <a:avLst/>
            <a:gdLst/>
            <a:ahLst/>
            <a:cxnLst/>
            <a:rect l="l" t="t" r="r" b="b"/>
            <a:pathLst>
              <a:path w="6999430" h="6866361">
                <a:moveTo>
                  <a:pt x="0" y="0"/>
                </a:moveTo>
                <a:lnTo>
                  <a:pt x="6999429" y="0"/>
                </a:lnTo>
                <a:lnTo>
                  <a:pt x="6999429" y="6866361"/>
                </a:lnTo>
                <a:lnTo>
                  <a:pt x="0" y="68663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PHƯƠNG PHÁP VÀ CHI TIẾT HUẤN LUYỆN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9084" y="2494969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Fine-tune PhoBERT (Encoder-only)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9084" y="2876267"/>
            <a:ext cx="17009071" cy="3223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Cấu hình huấn luyện (TrainingArguments)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eval/save mỗi epoch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load_best_model_at_end=True (theo F1-macro)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fp16 nếu GPU hỗ trợ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43105" y="4712211"/>
            <a:ext cx="10921029" cy="5946779"/>
          </a:xfrm>
          <a:custGeom>
            <a:avLst/>
            <a:gdLst/>
            <a:ahLst/>
            <a:cxnLst/>
            <a:rect l="l" t="t" r="r" b="b"/>
            <a:pathLst>
              <a:path w="10921029" h="5946779">
                <a:moveTo>
                  <a:pt x="0" y="0"/>
                </a:moveTo>
                <a:lnTo>
                  <a:pt x="10921029" y="0"/>
                </a:lnTo>
                <a:lnTo>
                  <a:pt x="10921029" y="5946779"/>
                </a:lnTo>
                <a:lnTo>
                  <a:pt x="0" y="59467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PHƯƠNG PHÁP VÀ CHI TIẾT HUẤN LUYỆN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9084" y="2494969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Fine-tune PhoBERT (Encoder-only)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9084" y="2876267"/>
            <a:ext cx="17009071" cy="259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Huấn luyện và đánh giá trên tập test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·Sau khi train,mô hình được đánh giá trên tập test 10%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·Kết quả thu được: Accuracy, F1-macro.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981307" y="3047717"/>
            <a:ext cx="10663183" cy="6682649"/>
          </a:xfrm>
          <a:custGeom>
            <a:avLst/>
            <a:gdLst/>
            <a:ahLst/>
            <a:cxnLst/>
            <a:rect l="l" t="t" r="r" b="b"/>
            <a:pathLst>
              <a:path w="10663183" h="6682649">
                <a:moveTo>
                  <a:pt x="0" y="0"/>
                </a:moveTo>
                <a:lnTo>
                  <a:pt x="10663183" y="0"/>
                </a:lnTo>
                <a:lnTo>
                  <a:pt x="10663183" y="6682649"/>
                </a:lnTo>
                <a:lnTo>
                  <a:pt x="0" y="66826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PHƯƠNG PHÁP VÀ CHI TIẾT HUẤN LUYỆN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9084" y="2494969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Fine-tune PhoBERT (Encoder-only)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9084" y="2876267"/>
            <a:ext cx="17009071" cy="709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Hyperparameters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PHƯƠNG PHÁP VÀ CHI TIẾT HUẤN LUYỆN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99084" y="2494969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3. Fine-tune MarianMT(Encoder–Decoder)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9084" y="2876267"/>
            <a:ext cx="17009071" cy="636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Mô hình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Helsinki-NLP/opus-mt-en-vi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6 encoder layers + 6 decoder layers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300M params, phù hợp T4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Dữ liệu (đã giảm kích thước)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Train: 20.000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Val: 1.000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Test: 1.000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1548130" lvl="2" indent="-516255" algn="l">
              <a:lnSpc>
                <a:spcPts val="5020"/>
              </a:lnSpc>
              <a:buFont typeface="Arial" panose="020B0604020202020204"/>
              <a:buChar char="⚬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192 synthetic EN–VI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577491" y="-2739858"/>
            <a:ext cx="4897186" cy="8440915"/>
          </a:xfrm>
          <a:custGeom>
            <a:avLst/>
            <a:gdLst/>
            <a:ahLst/>
            <a:cxnLst/>
            <a:rect l="l" t="t" r="r" b="b"/>
            <a:pathLst>
              <a:path w="4897186" h="8440915">
                <a:moveTo>
                  <a:pt x="0" y="0"/>
                </a:moveTo>
                <a:lnTo>
                  <a:pt x="4897186" y="0"/>
                </a:lnTo>
                <a:lnTo>
                  <a:pt x="4897186" y="8440915"/>
                </a:lnTo>
                <a:lnTo>
                  <a:pt x="0" y="84409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3073206"/>
            <a:ext cx="17777822" cy="7963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5"/>
              </a:lnSpc>
            </a:pPr>
            <a:r>
              <a:rPr lang="en-US" sz="372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 Dự án gồm 3 bài toán, mỗi bài dùng một loại kiến trúc Transformer:  </a:t>
            </a:r>
            <a:endParaRPr lang="en-US" sz="372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215"/>
              </a:lnSpc>
            </a:pPr>
            <a:r>
              <a:rPr lang="en-US" sz="372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     - Bài 1 – Sentiment Analysis (Encoder-only)</a:t>
            </a:r>
            <a:endParaRPr lang="en-US" sz="372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215"/>
              </a:lnSpc>
            </a:pPr>
            <a:r>
              <a:rPr lang="en-US" sz="372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         + Mô hình: PhoBERT </a:t>
            </a:r>
            <a:endParaRPr lang="en-US" sz="372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215"/>
              </a:lnSpc>
            </a:pPr>
            <a:r>
              <a:rPr lang="en-US" sz="372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         + Nhiệm vụ: phân loại cảm xúc 3 lớp (tiêu cực – trung lập – tích cực)</a:t>
            </a:r>
            <a:endParaRPr lang="en-US" sz="372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215"/>
              </a:lnSpc>
            </a:pPr>
            <a:r>
              <a:rPr lang="en-US" sz="372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     - Bài 2 – Machine Translation (Encoder–Decoder)</a:t>
            </a:r>
            <a:endParaRPr lang="en-US" sz="372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215"/>
              </a:lnSpc>
            </a:pPr>
            <a:r>
              <a:rPr lang="en-US" sz="372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         + Mô hình: Helsinki MarianMT</a:t>
            </a:r>
            <a:endParaRPr lang="en-US" sz="372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215"/>
              </a:lnSpc>
            </a:pPr>
            <a:r>
              <a:rPr lang="en-US" sz="372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         + Nhiệm vụ: dịch Anh → Việt</a:t>
            </a:r>
            <a:endParaRPr lang="en-US" sz="372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215"/>
              </a:lnSpc>
            </a:pPr>
            <a:r>
              <a:rPr lang="en-US" sz="372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     - Bài 3 – Chatbot Response Generation (Decoder-only)</a:t>
            </a:r>
            <a:endParaRPr lang="en-US" sz="372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215"/>
              </a:lnSpc>
            </a:pPr>
            <a:r>
              <a:rPr lang="en-US" sz="372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         + Mô hình: Qwen3-0.6B</a:t>
            </a:r>
            <a:endParaRPr lang="en-US" sz="372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215"/>
              </a:lnSpc>
            </a:pPr>
            <a:r>
              <a:rPr lang="en-US" sz="372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         + Nhiệm vụ: sinh hội thoại tự nhiên</a:t>
            </a:r>
            <a:endParaRPr lang="en-US" sz="372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215"/>
              </a:lnSpc>
            </a:pPr>
            <a:r>
              <a:rPr lang="en-US" sz="372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→ Bộ 3 bài toán thể hiện đầy đủ encoder, decoder, encoder–decoder.</a:t>
            </a:r>
            <a:endParaRPr lang="en-US" sz="372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215"/>
              </a:lnSpc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239911" y="2474165"/>
            <a:ext cx="6730252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Cấu trúc dự án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GIỚI THIỆU, MỤC TIÊU DỰ ÁN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32053" y="3585301"/>
            <a:ext cx="8974877" cy="5297966"/>
          </a:xfrm>
          <a:custGeom>
            <a:avLst/>
            <a:gdLst/>
            <a:ahLst/>
            <a:cxnLst/>
            <a:rect l="l" t="t" r="r" b="b"/>
            <a:pathLst>
              <a:path w="8974877" h="5297966">
                <a:moveTo>
                  <a:pt x="0" y="0"/>
                </a:moveTo>
                <a:lnTo>
                  <a:pt x="8974877" y="0"/>
                </a:lnTo>
                <a:lnTo>
                  <a:pt x="8974877" y="5297966"/>
                </a:lnTo>
                <a:lnTo>
                  <a:pt x="0" y="52979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808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06930" y="3820098"/>
            <a:ext cx="8881070" cy="4504914"/>
          </a:xfrm>
          <a:custGeom>
            <a:avLst/>
            <a:gdLst/>
            <a:ahLst/>
            <a:cxnLst/>
            <a:rect l="l" t="t" r="r" b="b"/>
            <a:pathLst>
              <a:path w="8881070" h="4504914">
                <a:moveTo>
                  <a:pt x="0" y="0"/>
                </a:moveTo>
                <a:lnTo>
                  <a:pt x="8881070" y="0"/>
                </a:lnTo>
                <a:lnTo>
                  <a:pt x="8881070" y="4504915"/>
                </a:lnTo>
                <a:lnTo>
                  <a:pt x="0" y="45049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1075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PHƯƠNG PHÁP VÀ CHI TIẾT HUẤN LUYỆN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9084" y="2494969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3. Fine-tune MarianMT(Encoder–Decoder)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9084" y="2876267"/>
            <a:ext cx="17009071" cy="709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Hyp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erparameters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PHƯƠNG PHÁP VÀ CHI TIẾT HUẤN LUYỆN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99084" y="2494969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4. Fine-tune Qwen3-0.6B (Decoder-only)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9084" y="2876267"/>
            <a:ext cx="17009071" cy="573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Mô hình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Qwen/Qwen3-0.6B-Instruct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Kiến trúc GPT-style Decoder-onl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y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Dùng LoRA để fine-tun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 rẻ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Chuẩn hóa dữ liệu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CSV → JSONL dạng instruction tuning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Base: 107,148 QA pairs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1548130" lvl="2" indent="-516255" algn="l">
              <a:lnSpc>
                <a:spcPts val="5020"/>
              </a:lnSpc>
              <a:buFont typeface="Arial" panose="020B0604020202020204"/>
              <a:buChar char="⚬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5,000 synthetic (paraphrase câu hỏi + thêm hậu tố lịch sự)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PHƯƠNG PHÁP VÀ CHI TIẾT HUẤN LUYỆN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99084" y="2494969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4. Fine-tune Qwen3-0.6B (Decoder-only)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9084" y="2876267"/>
            <a:ext cx="6426147" cy="762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LoRA cấu hình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r = 16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alpha = 32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drop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out = 0.05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4-bit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quantization (nf4)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Huấn luyện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Epoch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: 1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Eff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ective batch ≈ 4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LR = 2e-4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Max seq: 256–512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bfloat16 với 4bit quant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9144000" y="2876267"/>
            <a:ext cx="6426147" cy="3223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Kết quả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Ev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al loss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≈ 0.8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P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erplexity ≈ 2.25 (tốt với mô hình nhỏ)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3604351"/>
            <a:ext cx="9144000" cy="4713566"/>
          </a:xfrm>
          <a:custGeom>
            <a:avLst/>
            <a:gdLst/>
            <a:ahLst/>
            <a:cxnLst/>
            <a:rect l="l" t="t" r="r" b="b"/>
            <a:pathLst>
              <a:path w="9144000" h="4713566">
                <a:moveTo>
                  <a:pt x="0" y="0"/>
                </a:moveTo>
                <a:lnTo>
                  <a:pt x="9144000" y="0"/>
                </a:lnTo>
                <a:lnTo>
                  <a:pt x="9144000" y="4713566"/>
                </a:lnTo>
                <a:lnTo>
                  <a:pt x="0" y="47135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50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90928" y="3316509"/>
            <a:ext cx="7668372" cy="6669094"/>
          </a:xfrm>
          <a:custGeom>
            <a:avLst/>
            <a:gdLst/>
            <a:ahLst/>
            <a:cxnLst/>
            <a:rect l="l" t="t" r="r" b="b"/>
            <a:pathLst>
              <a:path w="7668372" h="6669094">
                <a:moveTo>
                  <a:pt x="0" y="0"/>
                </a:moveTo>
                <a:lnTo>
                  <a:pt x="7668372" y="0"/>
                </a:lnTo>
                <a:lnTo>
                  <a:pt x="7668372" y="6669094"/>
                </a:lnTo>
                <a:lnTo>
                  <a:pt x="0" y="66690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PHƯƠNG PHÁP VÀ CHI TIẾT HUẤN LUYỆN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9084" y="2494969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4. Fine-tune Qwen3-0.6B (Decoder-only)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9084" y="2876267"/>
            <a:ext cx="6426147" cy="709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Hyperp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arameters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227578" y="2132685"/>
            <a:ext cx="10603286" cy="2948317"/>
          </a:xfrm>
          <a:custGeom>
            <a:avLst/>
            <a:gdLst/>
            <a:ahLst/>
            <a:cxnLst/>
            <a:rect l="l" t="t" r="r" b="b"/>
            <a:pathLst>
              <a:path w="10603286" h="2948317">
                <a:moveTo>
                  <a:pt x="0" y="0"/>
                </a:moveTo>
                <a:lnTo>
                  <a:pt x="10603286" y="0"/>
                </a:lnTo>
                <a:lnTo>
                  <a:pt x="10603286" y="2948317"/>
                </a:lnTo>
                <a:lnTo>
                  <a:pt x="0" y="2948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27578" y="4855086"/>
            <a:ext cx="10450547" cy="5591136"/>
          </a:xfrm>
          <a:custGeom>
            <a:avLst/>
            <a:gdLst/>
            <a:ahLst/>
            <a:cxnLst/>
            <a:rect l="l" t="t" r="r" b="b"/>
            <a:pathLst>
              <a:path w="10450547" h="5591136">
                <a:moveTo>
                  <a:pt x="0" y="0"/>
                </a:moveTo>
                <a:lnTo>
                  <a:pt x="10450547" y="0"/>
                </a:lnTo>
                <a:lnTo>
                  <a:pt x="10450547" y="5591137"/>
                </a:lnTo>
                <a:lnTo>
                  <a:pt x="0" y="55911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60197" y="325038"/>
            <a:ext cx="14323181" cy="107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ĐÁNH GIÁ KẾT QUẢ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7971" y="1598986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1. Phân loại cảm xúc (PhoBERT-base)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7971" y="2104110"/>
            <a:ext cx="6426147" cy="385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Metric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Accu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racy: 94.24%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F1-macro: 93.64%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Confusion matrix đẹp, ít misclassify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107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ĐÁNH GIÁ KẾT QUẢ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7971" y="1598986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1. Phân loại cảm xúc (PhoBERT-base)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7971" y="2104110"/>
            <a:ext cx="6426147" cy="1337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Đá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nh giá theo tiêu chí LLM: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380846" y="8419961"/>
            <a:ext cx="15045407" cy="128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Nhận xét: Mô hì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nh nhận diện cảm xúc rất ổn định sau synthetic, đặc biệt lớp tiêu cực tăng mạnh.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781300"/>
            <a:ext cx="10778490" cy="538988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64697" y="2720943"/>
            <a:ext cx="10223303" cy="572505"/>
          </a:xfrm>
          <a:custGeom>
            <a:avLst/>
            <a:gdLst/>
            <a:ahLst/>
            <a:cxnLst/>
            <a:rect l="l" t="t" r="r" b="b"/>
            <a:pathLst>
              <a:path w="10223303" h="572505">
                <a:moveTo>
                  <a:pt x="0" y="0"/>
                </a:moveTo>
                <a:lnTo>
                  <a:pt x="10223303" y="0"/>
                </a:lnTo>
                <a:lnTo>
                  <a:pt x="10223303" y="572505"/>
                </a:lnTo>
                <a:lnTo>
                  <a:pt x="0" y="5725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21787" y="3676924"/>
            <a:ext cx="9781720" cy="1650819"/>
          </a:xfrm>
          <a:custGeom>
            <a:avLst/>
            <a:gdLst/>
            <a:ahLst/>
            <a:cxnLst/>
            <a:rect l="l" t="t" r="r" b="b"/>
            <a:pathLst>
              <a:path w="9781720" h="1650819">
                <a:moveTo>
                  <a:pt x="0" y="0"/>
                </a:moveTo>
                <a:lnTo>
                  <a:pt x="9781720" y="0"/>
                </a:lnTo>
                <a:lnTo>
                  <a:pt x="9781720" y="1650819"/>
                </a:lnTo>
                <a:lnTo>
                  <a:pt x="0" y="16508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5918293"/>
            <a:ext cx="15889890" cy="3177978"/>
          </a:xfrm>
          <a:custGeom>
            <a:avLst/>
            <a:gdLst/>
            <a:ahLst/>
            <a:cxnLst/>
            <a:rect l="l" t="t" r="r" b="b"/>
            <a:pathLst>
              <a:path w="15889890" h="3177978">
                <a:moveTo>
                  <a:pt x="0" y="0"/>
                </a:moveTo>
                <a:lnTo>
                  <a:pt x="15889890" y="0"/>
                </a:lnTo>
                <a:lnTo>
                  <a:pt x="15889890" y="3177978"/>
                </a:lnTo>
                <a:lnTo>
                  <a:pt x="0" y="31779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0197" y="325038"/>
            <a:ext cx="14323181" cy="107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ĐÁNH GIÁ KẾT QUẢ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7971" y="1598986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Dịch máy Anh → Việt (MarianMT)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7971" y="2104110"/>
            <a:ext cx="7522703" cy="3223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Metric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BLEU trước sy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nthetic: 22.50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BLEU sau synthetic: 23.91 → cải thiện độ mượt, bám nghĩa nguồn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107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ĐÁNH GIÁ KẾT QUẢ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7971" y="1598986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Dịch máy Anh → Việt (MarianMT)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7971" y="2104110"/>
            <a:ext cx="7522703" cy="709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Đánh giá theo tiêu chí LLM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70959" y="8877568"/>
            <a:ext cx="14912418" cy="64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Nhận xét: Synthetic giúp dịch tự nhiên hơn, bám nghĩa nguồn hơn.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009900"/>
            <a:ext cx="11715750" cy="554164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21787" y="2867793"/>
            <a:ext cx="8844369" cy="1239066"/>
          </a:xfrm>
          <a:custGeom>
            <a:avLst/>
            <a:gdLst/>
            <a:ahLst/>
            <a:cxnLst/>
            <a:rect l="l" t="t" r="r" b="b"/>
            <a:pathLst>
              <a:path w="8844369" h="1239066">
                <a:moveTo>
                  <a:pt x="0" y="0"/>
                </a:moveTo>
                <a:lnTo>
                  <a:pt x="8844370" y="0"/>
                </a:lnTo>
                <a:lnTo>
                  <a:pt x="8844370" y="1239067"/>
                </a:lnTo>
                <a:lnTo>
                  <a:pt x="0" y="12390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60197" y="4699093"/>
            <a:ext cx="16321848" cy="4259654"/>
          </a:xfrm>
          <a:custGeom>
            <a:avLst/>
            <a:gdLst/>
            <a:ahLst/>
            <a:cxnLst/>
            <a:rect l="l" t="t" r="r" b="b"/>
            <a:pathLst>
              <a:path w="16321848" h="4259654">
                <a:moveTo>
                  <a:pt x="0" y="0"/>
                </a:moveTo>
                <a:lnTo>
                  <a:pt x="16321848" y="0"/>
                </a:lnTo>
                <a:lnTo>
                  <a:pt x="16321848" y="4259654"/>
                </a:lnTo>
                <a:lnTo>
                  <a:pt x="0" y="42596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60197" y="325038"/>
            <a:ext cx="14323181" cy="107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ĐÁNH GIÁ KẾT QUẢ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7971" y="1598986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3. Chatbot / Hội thoại (Qwen3-0.6B + LoRA)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7971" y="2104110"/>
            <a:ext cx="7522703" cy="259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Metric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Perplexity: 2.2546 → thấp, mô hì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nh dễ sinh câu tự nhiên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107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ĐÁNH GIÁ KẾT QUẢ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7971" y="1598986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3. Chatbot / Hội thoại (Qwen3-0.6B + LoRA)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7971" y="2104110"/>
            <a:ext cx="7522703" cy="709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Đánh giá theo LLM: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9787" y="9182079"/>
            <a:ext cx="16639513" cy="709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Nhận xét: Mô hình hội thoại tự nhiên, dễ sử dụng làm chatbot đơn giản.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715895"/>
            <a:ext cx="9853295" cy="61874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3970735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334401" y="9499110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-352381" y="-1482874"/>
            <a:ext cx="2654269" cy="4574965"/>
          </a:xfrm>
          <a:custGeom>
            <a:avLst/>
            <a:gdLst/>
            <a:ahLst/>
            <a:cxnLst/>
            <a:rect l="l" t="t" r="r" b="b"/>
            <a:pathLst>
              <a:path w="2654269" h="4574965">
                <a:moveTo>
                  <a:pt x="0" y="0"/>
                </a:moveTo>
                <a:lnTo>
                  <a:pt x="2654269" y="0"/>
                </a:lnTo>
                <a:lnTo>
                  <a:pt x="2654269" y="4574965"/>
                </a:lnTo>
                <a:lnTo>
                  <a:pt x="0" y="4574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3667121"/>
            <a:ext cx="16440377" cy="4947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Hiểu kiến trúc Transformer (Encoder, Decoder, Attention).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Xây</a:t>
            </a: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dựng pipeline NLP tiếng Việt: thu thập – làm sạch – chia tập – tokenize.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Fine-tune 3 mô hình: PhoBERT, MarianMT, Qwen3-0.6B (LoRA).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Tạo &amp; lọc synthetic data; đánh giá trước–sau bằng Accuracy, F1, BLEU, Perplexity và LLM-based scoring.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530"/>
              </a:lnSpc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GIỚI THIỆU, MỤC TIÊU DỰ ÁN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68573" y="2895297"/>
            <a:ext cx="6730252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3. Mục tiêu dự án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73540" y="2895778"/>
            <a:ext cx="15648586" cy="6155399"/>
          </a:xfrm>
          <a:custGeom>
            <a:avLst/>
            <a:gdLst/>
            <a:ahLst/>
            <a:cxnLst/>
            <a:rect l="l" t="t" r="r" b="b"/>
            <a:pathLst>
              <a:path w="15648586" h="6155399">
                <a:moveTo>
                  <a:pt x="0" y="0"/>
                </a:moveTo>
                <a:lnTo>
                  <a:pt x="15648586" y="0"/>
                </a:lnTo>
                <a:lnTo>
                  <a:pt x="15648586" y="6155399"/>
                </a:lnTo>
                <a:lnTo>
                  <a:pt x="0" y="61553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107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ĐÁNH GIÁ KẾT QUẢ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7971" y="1598986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3. Chatbot / Hội thoại (Qwen3-0.6B + LoRA)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7971" y="2104110"/>
            <a:ext cx="7522703" cy="709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So sánh 3 mô hình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</p:spTree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7"/>
          <p:cNvSpPr txBox="1"/>
          <p:nvPr/>
        </p:nvSpPr>
        <p:spPr>
          <a:xfrm>
            <a:off x="960197" y="325038"/>
            <a:ext cx="14323181" cy="107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PHÂN TÍCH VÀ THẢO LUẬN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7971" y="1598986"/>
            <a:ext cx="15045407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3. Chatbot / Hội thoại (Qwen3-0.6B + LoRA)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971" y="2104110"/>
            <a:ext cx="7522703" cy="709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 So sánh 3 mô hình Transformer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3009900"/>
            <a:ext cx="14183995" cy="516128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107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PHÂN TÍCH VÀ THẢO LUẬN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0197" y="1754986"/>
            <a:ext cx="12912764" cy="4480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 So sánh 3 mô hình Transformer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Kết luận chung: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Encoder-only: mạnh hiểu &amp; phân loại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Encoder–Decoder: mạnh map chuỗi → chuỗi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Decoder-only: mạnh sinh ngôn ngữ tự do &amp; hội thoại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107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PHÂN TÍCH VÀ THẢO LUẬN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0197" y="1370386"/>
            <a:ext cx="12912764" cy="8881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2. Tác động của synthetic data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Bài 1 – PhoBERT (Sentiment)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Thêm ~1.200 câu tiêu cực → cân bằng lớp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F1-ma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cro tăng, confusion matrix cải thiện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Vai t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rò: oversampling thông minh, “mở mắt” cho mô hình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Bài 2 – MarianMT (Translation)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Thêm ~200 cặp EN–VI synthetic (giao tiếp đời thường)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BLEU tăng +2, dịch tự nhiên hơn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Vai trò: đa dạng hóa miền dữ liệu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Bài 3 – Qwen3-0.6B (Chatbot)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Rule-based paraphrasing + thêm câu lịch sự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Coherence, fluency, helpfulness cải thiện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Vai trò: tinh chỉnh phong cách, làm chatbot thân thiện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107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PHÂN TÍCH VÀ THẢO LUẬN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99499" y="1405516"/>
            <a:ext cx="12912764" cy="825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3. Ưu - nhược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PhoBERT (Encoder-only)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Ưu: phân loại c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o, ch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 ph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í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th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ấp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, d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ễ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f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in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e-tune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Nhược: chỉ dùng cho classification, phụ thuộc label &amp; phân bố lớp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MarianMT (Encoder–Decoder)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Ưu: dịch máy mượt, pipeline rõ ràng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Nhược: BLEU hạn chế với câu phức tạp, domain chuyên ngành chưa khai thác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Qwen3-0.6B (Decoder-only)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Ưu: hội thoại tự nhiên, dễ fine-tune với LoRA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Nhược: kiến thức giới hạn, câu trả lời đơn giản với câu khó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107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PHÂN TÍCH VÀ THẢO LUẬN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99499" y="1405516"/>
            <a:ext cx="12912764" cy="636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4. Hạn chế chung của đề tài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Không dùng được LLM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mạnh (GPT-4, Gemini Pro) q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uy mô lớn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Thời gian train giới hạn → số epoch ít, hyperparameters chưa tối ưu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Chưa triển khai các kỹ thuật nâng cao: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Curriculum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r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ni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g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RLHF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/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DPO c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ho 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o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74065" lvl="1" indent="-386715" algn="l">
              <a:lnSpc>
                <a:spcPts val="5020"/>
              </a:lnSpc>
              <a:buFont typeface="Arial" panose="020B0604020202020204"/>
              <a:buChar char="•"/>
            </a:pP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Doma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in 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adap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at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o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 ri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ê</a:t>
            </a:r>
            <a:r>
              <a:rPr lang="en-US" sz="35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ng</a:t>
            </a:r>
            <a:endParaRPr lang="en-US" sz="35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020"/>
              </a:lnSpc>
            </a:pPr>
          </a:p>
          <a:p>
            <a:pPr algn="l">
              <a:lnSpc>
                <a:spcPts val="502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2066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KẾT LUẬN VÀ HƯỚNG PHÁT TRIỂN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2285419"/>
            <a:ext cx="16889577" cy="850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0"/>
              </a:lnSpc>
            </a:pP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1. Két luận chung</a:t>
            </a:r>
            <a:endParaRPr lang="en-US" sz="31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4460"/>
              </a:lnSpc>
            </a:pP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Hoàn thành đầy đủ yêu cầu đề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tài:</a:t>
            </a:r>
            <a:endParaRPr lang="en-US" sz="31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87705" lvl="1" indent="-344170" algn="l">
              <a:lnSpc>
                <a:spcPts val="4460"/>
              </a:lnSpc>
              <a:buFont typeface="Arial" panose="020B0604020202020204"/>
              <a:buChar char="•"/>
            </a:pP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Triển khai 3 loại Transfor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mer:</a:t>
            </a:r>
            <a:endParaRPr lang="en-US" sz="31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1375410" lvl="2" indent="-458470" algn="l">
              <a:lnSpc>
                <a:spcPts val="4460"/>
              </a:lnSpc>
              <a:buFont typeface="Arial" panose="020B0604020202020204"/>
              <a:buChar char="⚬"/>
            </a:pP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P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hoBERT (Encoder-only) → phân loại cảm xúc</a:t>
            </a:r>
            <a:endParaRPr lang="en-US" sz="31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1375410" lvl="2" indent="-458470" algn="l">
              <a:lnSpc>
                <a:spcPts val="4460"/>
              </a:lnSpc>
              <a:buFont typeface="Arial" panose="020B0604020202020204"/>
              <a:buChar char="⚬"/>
            </a:pP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MarianMT (Encoder–Decoder) → dịch máy EN→VI</a:t>
            </a:r>
            <a:endParaRPr lang="en-US" sz="31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1375410" lvl="2" indent="-458470" algn="l">
              <a:lnSpc>
                <a:spcPts val="4460"/>
              </a:lnSpc>
              <a:buFont typeface="Arial" panose="020B0604020202020204"/>
              <a:buChar char="⚬"/>
            </a:pP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Qwen3-0.6B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(Decoder-only) → chatbot / hội thoại</a:t>
            </a:r>
            <a:endParaRPr lang="en-US" sz="31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87705" lvl="1" indent="-344170" algn="l">
              <a:lnSpc>
                <a:spcPts val="4460"/>
              </a:lnSpc>
              <a:buFont typeface="Arial" panose="020B0604020202020204"/>
              <a:buChar char="•"/>
            </a:pP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Xây dựng full pipeline: thu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thập &amp; t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iề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 xử lý dữ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liệu,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hi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 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tr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in/v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alid/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tes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t, f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ine-tune, synthetic data, đánh giá metric + LLM-based</a:t>
            </a:r>
            <a:endParaRPr lang="en-US" sz="31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4460"/>
              </a:lnSpc>
            </a:pP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Kết quả nổi bật:</a:t>
            </a:r>
            <a:endParaRPr lang="en-US" sz="31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87705" lvl="1" indent="-344170" algn="l">
              <a:lnSpc>
                <a:spcPts val="4460"/>
              </a:lnSpc>
              <a:buFont typeface="Arial" panose="020B0604020202020204"/>
              <a:buChar char="•"/>
            </a:pP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PhoBERT: F1-macro ~0.93, giảm bias cảm xúc</a:t>
            </a:r>
            <a:endParaRPr lang="en-US" sz="31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87705" lvl="1" indent="-344170" algn="l">
              <a:lnSpc>
                <a:spcPts val="4460"/>
              </a:lnSpc>
              <a:buFont typeface="Arial" panose="020B0604020202020204"/>
              <a:buChar char="•"/>
            </a:pP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MarianMT: BLEU ~23.9, dịch trôi chảy, ít literal</a:t>
            </a:r>
            <a:endParaRPr lang="en-US" sz="31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87705" lvl="1" indent="-344170" algn="l">
              <a:lnSpc>
                <a:spcPts val="4460"/>
              </a:lnSpc>
              <a:buFont typeface="Arial" panose="020B0604020202020204"/>
              <a:buChar char="•"/>
            </a:pP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Qwen3-0.6B: Perplexity ~2.25, hội thoại mạch lạc, lịch sự</a:t>
            </a:r>
            <a:endParaRPr lang="en-US" sz="31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4460"/>
              </a:lnSpc>
            </a:pP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K</a:t>
            </a:r>
            <a:r>
              <a:rPr lang="en-US" sz="31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ết luận: Transformer vẫn là kiến trúc cốt lõi NLP, synthetic data cải thiện mô hình đáng kể</a:t>
            </a:r>
            <a:endParaRPr lang="en-US" sz="31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4460"/>
              </a:lnSpc>
            </a:pPr>
          </a:p>
          <a:p>
            <a:pPr algn="l">
              <a:lnSpc>
                <a:spcPts val="446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2066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KẾT LUẬN VÀ HƯỚNG PHÁT TRIỂN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2285419"/>
            <a:ext cx="16889577" cy="6979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0"/>
              </a:lnSpc>
            </a:pP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2. Đóng góp chính của dự án</a:t>
            </a:r>
            <a:endParaRPr lang="en-US" sz="34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4880"/>
              </a:lnSpc>
            </a:pP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Xây dự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ng pipelin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 hoàn chỉnh từ dữ liệu → mô hình → đánh giá cho 3 bài toán</a:t>
            </a:r>
            <a:endParaRPr lang="en-US" sz="34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4880"/>
              </a:lnSpc>
            </a:pP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Thực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ngh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iệm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cụ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thể v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ai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trò synthetic data:</a:t>
            </a:r>
            <a:endParaRPr lang="en-US" sz="34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52475" lvl="1" indent="-375920" algn="l">
              <a:lnSpc>
                <a:spcPts val="4880"/>
              </a:lnSpc>
              <a:buFont typeface="Arial" panose="020B0604020202020204"/>
              <a:buChar char="•"/>
            </a:pP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Cân bằng nhãn → sentiment</a:t>
            </a:r>
            <a:endParaRPr lang="en-US" sz="34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52475" lvl="1" indent="-375920" algn="l">
              <a:lnSpc>
                <a:spcPts val="4880"/>
              </a:lnSpc>
              <a:buFont typeface="Arial" panose="020B0604020202020204"/>
              <a:buChar char="•"/>
            </a:pP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Tă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g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B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U →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dị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máy</a:t>
            </a:r>
            <a:endParaRPr lang="en-US" sz="34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752475" lvl="1" indent="-375920" algn="l">
              <a:lnSpc>
                <a:spcPts val="4880"/>
              </a:lnSpc>
              <a:buFont typeface="Arial" panose="020B0604020202020204"/>
              <a:buChar char="•"/>
            </a:pP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ải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th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ệ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style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→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ch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atbot</a:t>
            </a:r>
            <a:endParaRPr lang="en-US" sz="34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4880"/>
              </a:lnSpc>
            </a:pP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Chứng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nh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k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hả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năng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f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ne-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un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Qwen3-0.6B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vớ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o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RA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t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rên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Co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la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b,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áp dụ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g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LLM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n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hỏ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c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ho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NLP ti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ếng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V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ệ</a:t>
            </a:r>
            <a:r>
              <a:rPr lang="en-US" sz="34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</a:t>
            </a:r>
            <a:endParaRPr lang="en-US" sz="34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720"/>
              </a:lnSpc>
            </a:pPr>
          </a:p>
          <a:p>
            <a:pPr algn="l">
              <a:lnSpc>
                <a:spcPts val="4880"/>
              </a:lnSpc>
            </a:pPr>
          </a:p>
          <a:p>
            <a:pPr algn="l">
              <a:lnSpc>
                <a:spcPts val="488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2066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KẾT LUẬN VÀ HƯỚNG PHÁT TRIỂN</a:t>
            </a:r>
            <a:endParaRPr lang="en-US" sz="786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2313994"/>
            <a:ext cx="16889577" cy="9882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3. Hướng phát triển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3900"/>
              </a:lnSpc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Dữ 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liệu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&amp; Synthetic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01345" lvl="1" indent="-300990" algn="l">
              <a:lnSpc>
                <a:spcPts val="3900"/>
              </a:lnSpc>
              <a:buFont typeface="Arial" panose="020B0604020202020204"/>
              <a:buChar char="•"/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Thu thập thêm review, hội thoại, email, tài l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iệu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huyên ngành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01345" lvl="1" indent="-300990" algn="l">
              <a:lnSpc>
                <a:spcPts val="3900"/>
              </a:lnSpc>
              <a:buFont typeface="Arial" panose="020B0604020202020204"/>
              <a:buChar char="•"/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Dùng LLM mạnh (GPT-4, Gemini, Qwen-72B…) sin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s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ynthet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ic chấ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 lượng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c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ao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01345" lvl="1" indent="-300990" algn="l">
              <a:lnSpc>
                <a:spcPts val="3900"/>
              </a:lnSpc>
              <a:buFont typeface="Arial" panose="020B0604020202020204"/>
              <a:buChar char="•"/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hử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a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ugm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entation: back-t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rans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lation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,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para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phrase đa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bước, n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ois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</a:t>
            </a: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ng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3900"/>
              </a:lnSpc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Mô hình &amp; huấn luyện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01345" lvl="1" indent="-300990" algn="l">
              <a:lnSpc>
                <a:spcPts val="3900"/>
              </a:lnSpc>
              <a:buFont typeface="Arial" panose="020B0604020202020204"/>
              <a:buChar char="•"/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Thử mô hình lớn hơn: PhoBERT-large, XLM-R, mT5, LLaMA-3-instruct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01345" lvl="1" indent="-300990" algn="l">
              <a:lnSpc>
                <a:spcPts val="3900"/>
              </a:lnSpc>
              <a:buFont typeface="Arial" panose="020B0604020202020204"/>
              <a:buChar char="•"/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RLHF / DPO cho chatbot học từ feedback người dùng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01345" lvl="1" indent="-300990" algn="l">
              <a:lnSpc>
                <a:spcPts val="3900"/>
              </a:lnSpc>
              <a:buFont typeface="Arial" panose="020B0604020202020204"/>
              <a:buChar char="•"/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Fine-tune nhiều epoch, tuning sâu hyperparameters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3900"/>
              </a:lnSpc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Đánh giá nâng cao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01345" lvl="1" indent="-300990" algn="l">
              <a:lnSpc>
                <a:spcPts val="3900"/>
              </a:lnSpc>
              <a:buFont typeface="Arial" panose="020B0604020202020204"/>
              <a:buChar char="•"/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Kết hợp human evaluation thực tế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01345" lvl="1" indent="-300990" algn="l">
              <a:lnSpc>
                <a:spcPts val="3900"/>
              </a:lnSpc>
              <a:buFont typeface="Arial" panose="020B0604020202020204"/>
              <a:buChar char="•"/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Xây dựng tiêu chí đánh giá riêng cho tiếng Việt (khác BLEU/ROUGE)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3900"/>
              </a:lnSpc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Ứng dụng thực tế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01345" lvl="1" indent="-300990" algn="l">
              <a:lnSpc>
                <a:spcPts val="3900"/>
              </a:lnSpc>
              <a:buFont typeface="Arial" panose="020B0604020202020204"/>
              <a:buChar char="•"/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Chatbot hỗ trợ web/app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01345" lvl="1" indent="-300990" algn="l">
              <a:lnSpc>
                <a:spcPts val="3900"/>
              </a:lnSpc>
              <a:buFont typeface="Arial" panose="020B0604020202020204"/>
              <a:buChar char="•"/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Sentiment model cho phân tích review (e-commerce, mạng xã hội)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01345" lvl="1" indent="-300990" algn="l">
              <a:lnSpc>
                <a:spcPts val="3900"/>
              </a:lnSpc>
              <a:buFont typeface="Arial" panose="020B0604020202020204"/>
              <a:buChar char="•"/>
            </a:pPr>
            <a:r>
              <a:rPr lang="en-US" sz="2785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MarianMT hỗ trợ dịch tài liệu kỹ thuật EN→VI</a:t>
            </a:r>
            <a:endParaRPr lang="en-US" sz="2785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4740"/>
              </a:lnSpc>
            </a:pP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63382" y="-2656119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576684" y="69264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8" y="0"/>
                </a:lnTo>
                <a:lnTo>
                  <a:pt x="5210768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3674408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55510">
            <a:off x="14932195" y="6796470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78516" y="2380076"/>
            <a:ext cx="10930969" cy="5087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70"/>
              </a:lnSpc>
            </a:pPr>
            <a:r>
              <a:rPr lang="en-US" sz="19370" b="1">
                <a:solidFill>
                  <a:srgbClr val="DA395B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Thank</a:t>
            </a:r>
            <a:endParaRPr lang="en-US" sz="19370" b="1">
              <a:solidFill>
                <a:srgbClr val="DA395B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  <a:p>
            <a:pPr algn="ctr">
              <a:lnSpc>
                <a:spcPts val="19370"/>
              </a:lnSpc>
            </a:pPr>
            <a:r>
              <a:rPr lang="en-US" sz="19370" b="1">
                <a:solidFill>
                  <a:srgbClr val="DA395B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You</a:t>
            </a:r>
            <a:endParaRPr lang="en-US" sz="19370" b="1">
              <a:solidFill>
                <a:srgbClr val="DA395B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TỔNG QUAN MÔ HÌNH TRANSFORMER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8573" y="2895297"/>
            <a:ext cx="6730252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8835" lvl="1" indent="-419735" algn="l">
              <a:lnSpc>
                <a:spcPts val="3885"/>
              </a:lnSpc>
              <a:spcBef>
                <a:spcPct val="0"/>
              </a:spcBef>
              <a:buAutoNum type="arabicPeriod"/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Giới thiệu chung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0" y="3667121"/>
            <a:ext cx="16440377" cy="4947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Transformer (Vaswani, 2017) tha</a:t>
            </a: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y</a:t>
            </a: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thế RNN/LSTM nhờ xử lý song song và cơ chế Attention.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Là </a:t>
            </a: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nền tảng của hầu hết mô hình hiện đại: BERT, GPT, Qwen, LLaMA, T5, MarianMT…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Mạnh ở khả năng học quan hệ ngữ cảnh dài và hiệu quả huấn luyện cao.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53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3970735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334401" y="9499110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-352381" y="-1482874"/>
            <a:ext cx="2654269" cy="4574965"/>
          </a:xfrm>
          <a:custGeom>
            <a:avLst/>
            <a:gdLst/>
            <a:ahLst/>
            <a:cxnLst/>
            <a:rect l="l" t="t" r="r" b="b"/>
            <a:pathLst>
              <a:path w="2654269" h="4574965">
                <a:moveTo>
                  <a:pt x="0" y="0"/>
                </a:moveTo>
                <a:lnTo>
                  <a:pt x="2654269" y="0"/>
                </a:lnTo>
                <a:lnTo>
                  <a:pt x="2654269" y="4574965"/>
                </a:lnTo>
                <a:lnTo>
                  <a:pt x="0" y="4574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4753" y="3667121"/>
            <a:ext cx="16440377" cy="6338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Gồm 2 khối chính: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Encoder → hiểu và mã hóa câu đầu vào.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Decoder → sinh văn bản đầu ra.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Mỗi lớp trong Encoder/Decoder có: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Multi-Head Attention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Feed-Forw</a:t>
            </a: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ard Network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Residual + LayerNorm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Positio</a:t>
            </a: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nal Encoding (thêm thông tin vị trí từ)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530"/>
              </a:lnSpc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568573" y="2895297"/>
            <a:ext cx="6730252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2. Kiến trúc tổng thể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TỔNG QUAN MÔ HÌNH TRANSFORMER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3970735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334401" y="9499110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-352381" y="-1482874"/>
            <a:ext cx="2654269" cy="4574965"/>
          </a:xfrm>
          <a:custGeom>
            <a:avLst/>
            <a:gdLst/>
            <a:ahLst/>
            <a:cxnLst/>
            <a:rect l="l" t="t" r="r" b="b"/>
            <a:pathLst>
              <a:path w="2654269" h="4574965">
                <a:moveTo>
                  <a:pt x="0" y="0"/>
                </a:moveTo>
                <a:lnTo>
                  <a:pt x="2654269" y="0"/>
                </a:lnTo>
                <a:lnTo>
                  <a:pt x="2654269" y="4574965"/>
                </a:lnTo>
                <a:lnTo>
                  <a:pt x="0" y="4574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18923" y="3667121"/>
            <a:ext cx="16440377" cy="3557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Scaled Dot-Product Attention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Nhận Q, K, V.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Giúp mô hình biết “từ cần tập trung vào từ nào”.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852805" lvl="1" indent="-426085" algn="l">
              <a:lnSpc>
                <a:spcPts val="5530"/>
              </a:lnSpc>
              <a:buFont typeface="Arial" panose="020B0604020202020204"/>
              <a:buChar char="•"/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Công thức tính trọng số attention: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530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3324913" y="6853469"/>
            <a:ext cx="9509052" cy="1378531"/>
          </a:xfrm>
          <a:custGeom>
            <a:avLst/>
            <a:gdLst/>
            <a:ahLst/>
            <a:cxnLst/>
            <a:rect l="l" t="t" r="r" b="b"/>
            <a:pathLst>
              <a:path w="9509052" h="1378531">
                <a:moveTo>
                  <a:pt x="0" y="0"/>
                </a:moveTo>
                <a:lnTo>
                  <a:pt x="9509052" y="0"/>
                </a:lnTo>
                <a:lnTo>
                  <a:pt x="9509052" y="1378531"/>
                </a:lnTo>
                <a:lnTo>
                  <a:pt x="0" y="13785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68573" y="2895297"/>
            <a:ext cx="6730252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3. Cơ chế attention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TỔNG QUAN MÔ HÌNH TRANSFORMER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3811" y="8051025"/>
            <a:ext cx="16440377" cy="286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Multi-Head Attention: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Nhiều head chạy song song → học nhiều loại quan hệ ngữ nghĩa → biểu diễn mạnh hơn.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530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1251" y="-4275881"/>
            <a:ext cx="10421599" cy="8988092"/>
          </a:xfrm>
          <a:custGeom>
            <a:avLst/>
            <a:gdLst/>
            <a:ahLst/>
            <a:cxnLst/>
            <a:rect l="l" t="t" r="r" b="b"/>
            <a:pathLst>
              <a:path w="10421599" h="8988092">
                <a:moveTo>
                  <a:pt x="0" y="0"/>
                </a:moveTo>
                <a:lnTo>
                  <a:pt x="10421599" y="0"/>
                </a:lnTo>
                <a:lnTo>
                  <a:pt x="10421599" y="8988092"/>
                </a:lnTo>
                <a:lnTo>
                  <a:pt x="0" y="8988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963846" y="747400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68713" y="-331186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40377" y="-141499"/>
            <a:ext cx="1683335" cy="1683335"/>
          </a:xfrm>
          <a:custGeom>
            <a:avLst/>
            <a:gdLst/>
            <a:ahLst/>
            <a:cxnLst/>
            <a:rect l="l" t="t" r="r" b="b"/>
            <a:pathLst>
              <a:path w="1683335" h="1683335">
                <a:moveTo>
                  <a:pt x="0" y="0"/>
                </a:moveTo>
                <a:lnTo>
                  <a:pt x="1683335" y="0"/>
                </a:lnTo>
                <a:lnTo>
                  <a:pt x="1683335" y="1683335"/>
                </a:lnTo>
                <a:lnTo>
                  <a:pt x="0" y="168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68573" y="4024024"/>
            <a:ext cx="15574564" cy="4546089"/>
          </a:xfrm>
          <a:custGeom>
            <a:avLst/>
            <a:gdLst/>
            <a:ahLst/>
            <a:cxnLst/>
            <a:rect l="l" t="t" r="r" b="b"/>
            <a:pathLst>
              <a:path w="15574564" h="4546089">
                <a:moveTo>
                  <a:pt x="0" y="0"/>
                </a:moveTo>
                <a:lnTo>
                  <a:pt x="15574564" y="0"/>
                </a:lnTo>
                <a:lnTo>
                  <a:pt x="15574564" y="4546089"/>
                </a:lnTo>
                <a:lnTo>
                  <a:pt x="0" y="45460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197" y="325038"/>
            <a:ext cx="14323181" cy="209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7860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TỔNG QUAN MÔ HÌNH TRANSFORMER</a:t>
            </a:r>
            <a:endParaRPr lang="en-US" sz="7860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68573" y="2895297"/>
            <a:ext cx="6730252" cy="53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3. Cơ chế attention</a:t>
            </a:r>
            <a:endParaRPr lang="en-US" sz="3885" b="1">
              <a:solidFill>
                <a:srgbClr val="00000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68573" y="3248021"/>
            <a:ext cx="16440377" cy="776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Self-Attention / Masked Self-Attention</a:t>
            </a: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/ Cross-Attention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68573" y="8389138"/>
            <a:ext cx="16440377" cy="1471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Positional Encod</a:t>
            </a: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ing: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algn="l"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     Thêm thông tin vị trí vì Transformer không xử lý theo thứ tự như RNN.</a:t>
            </a:r>
            <a:endParaRPr lang="en-US" sz="3950">
              <a:solidFill>
                <a:srgbClr val="000000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14978</Words>
  <Application>WPS Presentation</Application>
  <PresentationFormat>On-screen Show (4:3)</PresentationFormat>
  <Paragraphs>718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9" baseType="lpstr">
      <vt:lpstr>Arial</vt:lpstr>
      <vt:lpstr>SimSun</vt:lpstr>
      <vt:lpstr>Wingdings</vt:lpstr>
      <vt:lpstr>Arial Bold</vt:lpstr>
      <vt:lpstr>Arial</vt:lpstr>
      <vt:lpstr>Overpass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</dc:title>
  <dc:creator/>
  <cp:lastModifiedBy>Trần Huỳnh Anh Thy</cp:lastModifiedBy>
  <cp:revision>3</cp:revision>
  <dcterms:created xsi:type="dcterms:W3CDTF">2006-08-16T00:00:00Z</dcterms:created>
  <dcterms:modified xsi:type="dcterms:W3CDTF">2025-12-08T04:18:14Z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83AE93B589B841F7B63BFAB18CC28F68_12</vt:lpwstr>
  </property>
  <property fmtid="{D5CDD505-2E9C-101B-9397-08002B2CF9AE}" pid="3" name="KSOProductBuildVer">
    <vt:lpwstr>1033-12.2.0.22549</vt:lpwstr>
  </property>
</Properties>
</file>